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1"/>
  </p:notesMasterIdLst>
  <p:sldIdLst>
    <p:sldId id="318" r:id="rId2"/>
    <p:sldId id="282" r:id="rId3"/>
    <p:sldId id="293" r:id="rId4"/>
    <p:sldId id="296" r:id="rId5"/>
    <p:sldId id="321" r:id="rId6"/>
    <p:sldId id="322" r:id="rId7"/>
    <p:sldId id="320" r:id="rId8"/>
    <p:sldId id="319" r:id="rId9"/>
    <p:sldId id="297" r:id="rId10"/>
  </p:sldIdLst>
  <p:sldSz cx="18288000" cy="10287000"/>
  <p:notesSz cx="6858000" cy="9144000"/>
  <p:embeddedFontLst>
    <p:embeddedFont>
      <p:font typeface="Amasis MT Pro"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Segoe UI Black" panose="020B0A02040204020203" pitchFamily="34" charset="0"/>
      <p:bold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D5C8"/>
    <a:srgbClr val="FF3770"/>
    <a:srgbClr val="FF6D97"/>
    <a:srgbClr val="00FFFF"/>
    <a:srgbClr val="FFD03B"/>
    <a:srgbClr val="111111"/>
    <a:srgbClr val="FF0D0D"/>
    <a:srgbClr val="000099"/>
    <a:srgbClr val="131313"/>
    <a:srgbClr val="93E9E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2773" autoAdjust="0"/>
  </p:normalViewPr>
  <p:slideViewPr>
    <p:cSldViewPr>
      <p:cViewPr varScale="1">
        <p:scale>
          <a:sx n="42" d="100"/>
          <a:sy n="42" d="100"/>
        </p:scale>
        <p:origin x="1326"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4E416-AB2E-4E6F-BC70-590E8A5397D6}"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4F32-DE20-444F-8BD7-F08772E30069}" type="slidenum">
              <a:rPr lang="en-US" smtClean="0"/>
              <a:t>‹#›</a:t>
            </a:fld>
            <a:endParaRPr lang="en-US"/>
          </a:p>
        </p:txBody>
      </p:sp>
    </p:spTree>
    <p:extLst>
      <p:ext uri="{BB962C8B-B14F-4D97-AF65-F5344CB8AC3E}">
        <p14:creationId xmlns:p14="http://schemas.microsoft.com/office/powerpoint/2010/main" val="292398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1</a:t>
            </a:fld>
            <a:endParaRPr lang="en-US"/>
          </a:p>
        </p:txBody>
      </p:sp>
    </p:spTree>
    <p:extLst>
      <p:ext uri="{BB962C8B-B14F-4D97-AF65-F5344CB8AC3E}">
        <p14:creationId xmlns:p14="http://schemas.microsoft.com/office/powerpoint/2010/main" val="34186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2</a:t>
            </a:fld>
            <a:endParaRPr lang="en-US"/>
          </a:p>
        </p:txBody>
      </p:sp>
    </p:spTree>
    <p:extLst>
      <p:ext uri="{BB962C8B-B14F-4D97-AF65-F5344CB8AC3E}">
        <p14:creationId xmlns:p14="http://schemas.microsoft.com/office/powerpoint/2010/main" val="256613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3</a:t>
            </a:fld>
            <a:endParaRPr lang="en-US"/>
          </a:p>
        </p:txBody>
      </p:sp>
    </p:spTree>
    <p:extLst>
      <p:ext uri="{BB962C8B-B14F-4D97-AF65-F5344CB8AC3E}">
        <p14:creationId xmlns:p14="http://schemas.microsoft.com/office/powerpoint/2010/main" val="325135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4</a:t>
            </a:fld>
            <a:endParaRPr lang="en-US"/>
          </a:p>
        </p:txBody>
      </p:sp>
    </p:spTree>
    <p:extLst>
      <p:ext uri="{BB962C8B-B14F-4D97-AF65-F5344CB8AC3E}">
        <p14:creationId xmlns:p14="http://schemas.microsoft.com/office/powerpoint/2010/main" val="48965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5</a:t>
            </a:fld>
            <a:endParaRPr lang="en-US"/>
          </a:p>
        </p:txBody>
      </p:sp>
    </p:spTree>
    <p:extLst>
      <p:ext uri="{BB962C8B-B14F-4D97-AF65-F5344CB8AC3E}">
        <p14:creationId xmlns:p14="http://schemas.microsoft.com/office/powerpoint/2010/main" val="32900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6</a:t>
            </a:fld>
            <a:endParaRPr lang="en-US"/>
          </a:p>
        </p:txBody>
      </p:sp>
    </p:spTree>
    <p:extLst>
      <p:ext uri="{BB962C8B-B14F-4D97-AF65-F5344CB8AC3E}">
        <p14:creationId xmlns:p14="http://schemas.microsoft.com/office/powerpoint/2010/main" val="372875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7</a:t>
            </a:fld>
            <a:endParaRPr lang="en-US"/>
          </a:p>
        </p:txBody>
      </p:sp>
    </p:spTree>
    <p:extLst>
      <p:ext uri="{BB962C8B-B14F-4D97-AF65-F5344CB8AC3E}">
        <p14:creationId xmlns:p14="http://schemas.microsoft.com/office/powerpoint/2010/main" val="81080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8</a:t>
            </a:fld>
            <a:endParaRPr lang="en-US"/>
          </a:p>
        </p:txBody>
      </p:sp>
    </p:spTree>
    <p:extLst>
      <p:ext uri="{BB962C8B-B14F-4D97-AF65-F5344CB8AC3E}">
        <p14:creationId xmlns:p14="http://schemas.microsoft.com/office/powerpoint/2010/main" val="160455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4F32-DE20-444F-8BD7-F08772E30069}" type="slidenum">
              <a:rPr lang="en-US" smtClean="0"/>
              <a:t>9</a:t>
            </a:fld>
            <a:endParaRPr lang="en-US"/>
          </a:p>
        </p:txBody>
      </p:sp>
    </p:spTree>
    <p:extLst>
      <p:ext uri="{BB962C8B-B14F-4D97-AF65-F5344CB8AC3E}">
        <p14:creationId xmlns:p14="http://schemas.microsoft.com/office/powerpoint/2010/main" val="420007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2EF-004D-6AA0-8CDB-87E74B09006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E4AB718A-FE12-E22E-EFE0-7D4BBDF6F59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3D3298B-1DA0-EBD2-86E8-A9E0E2FE409E}"/>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a:extLst>
              <a:ext uri="{FF2B5EF4-FFF2-40B4-BE49-F238E27FC236}">
                <a16:creationId xmlns:a16="http://schemas.microsoft.com/office/drawing/2014/main" id="{581D287C-4932-5D19-C579-9C31A01EB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2F1AA-6DED-BDCC-0BF1-73C3CC2B932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745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084F-6E91-BD62-C641-64260FEE3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93131C-0C35-E2CE-82CE-7CA0CCE2BC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EE0A6-9DAF-ACF3-C5DA-8666E6515B11}"/>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a:extLst>
              <a:ext uri="{FF2B5EF4-FFF2-40B4-BE49-F238E27FC236}">
                <a16:creationId xmlns:a16="http://schemas.microsoft.com/office/drawing/2014/main" id="{09025C3E-416C-14DE-D36D-7CA6347D4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AC55A-4041-0365-0FC7-E168AD199B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716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73E35F-71EB-08ED-3F36-D3C0DBA3D3F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E06BA8-DBA3-17AE-CE00-72B583C8F24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2D468-94AA-3CD1-18B8-68DBC8D7ED50}"/>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a:extLst>
              <a:ext uri="{FF2B5EF4-FFF2-40B4-BE49-F238E27FC236}">
                <a16:creationId xmlns:a16="http://schemas.microsoft.com/office/drawing/2014/main" id="{C82F9A01-C0A4-6038-E552-E207DB59A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0E7A2-CE9F-1307-FE5D-0DBCE08F2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849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B3AB-AC96-A8F6-CE50-9FE537586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DFF9E-80BB-8588-4247-9E896AF742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5FEFB-87EA-28D6-51D5-41228736D07A}"/>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a:extLst>
              <a:ext uri="{FF2B5EF4-FFF2-40B4-BE49-F238E27FC236}">
                <a16:creationId xmlns:a16="http://schemas.microsoft.com/office/drawing/2014/main" id="{A696266A-0765-426C-BDE6-F183DA2B3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76825-7A31-5A12-E16B-3531A51228A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526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20B6-9CA4-D91C-5981-C17B9DC9B3AE}"/>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1A570B1D-B1AC-E0FB-5D60-16D34387DF22}"/>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FC0D2-9A63-EF94-AF48-A0D21AC8DDAC}"/>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a:extLst>
              <a:ext uri="{FF2B5EF4-FFF2-40B4-BE49-F238E27FC236}">
                <a16:creationId xmlns:a16="http://schemas.microsoft.com/office/drawing/2014/main" id="{55D491F3-7E8A-B1C5-BC26-DF14B89CE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FFC40-34CC-5A42-50B2-0F86EDF5D10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146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B803-A484-8A64-AB96-6C11FA124D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C003B-94FF-7709-E96D-E26AE15FB58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DDBF39-C1EF-B750-7FEE-B19B9690A440}"/>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B27AD-6B72-BCFA-677D-A09F7F4684DD}"/>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a:extLst>
              <a:ext uri="{FF2B5EF4-FFF2-40B4-BE49-F238E27FC236}">
                <a16:creationId xmlns:a16="http://schemas.microsoft.com/office/drawing/2014/main" id="{02FEEF22-C334-2F4E-3282-617E84C02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38C28-6107-F28A-EA67-353F114D221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38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18FA-FBAE-282C-0887-7ACEBA520AFE}"/>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1F303B-4721-3967-E3C6-E15E5439E81C}"/>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2B75D7D3-FA3B-25B4-0BE9-BF5A5A55639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5525B5-0CFE-BED5-D2AF-288D00D0713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9F898CF-D1C3-9BA3-CC8D-8E079AAAFD5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3CC61B-FC1C-9B0C-D889-13E437CC2BD1}"/>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8" name="Footer Placeholder 7">
            <a:extLst>
              <a:ext uri="{FF2B5EF4-FFF2-40B4-BE49-F238E27FC236}">
                <a16:creationId xmlns:a16="http://schemas.microsoft.com/office/drawing/2014/main" id="{A156DF3E-153E-056A-6E76-087785181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2C21-9F2D-555E-5B9B-92959EFBD83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254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9F76-5083-7B65-889F-98E455EE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003A21-37AE-EC20-26F5-EE00A20C7963}"/>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4" name="Footer Placeholder 3">
            <a:extLst>
              <a:ext uri="{FF2B5EF4-FFF2-40B4-BE49-F238E27FC236}">
                <a16:creationId xmlns:a16="http://schemas.microsoft.com/office/drawing/2014/main" id="{C91C41D4-1A83-EAEE-59DA-BEC3EA732E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52D5B2-4ED4-AAD7-0178-06B2C163DE8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422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39312-E35C-6C34-492A-61F94E0A7C04}"/>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3" name="Footer Placeholder 2">
            <a:extLst>
              <a:ext uri="{FF2B5EF4-FFF2-40B4-BE49-F238E27FC236}">
                <a16:creationId xmlns:a16="http://schemas.microsoft.com/office/drawing/2014/main" id="{5F3356E9-AE38-A028-5FB2-BBE765C2F9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995AB2-BDE9-3D8D-F82E-1501F195C1E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671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B8F2-E1D1-7658-8FCA-46454DCDE98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0C7E71B2-2AB7-59C6-DB1F-4C9F2D05DFE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6BC90B-6EA6-21C9-9659-154E1C6269E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BC98F55-FA41-79A0-7380-F2DCACB7BA64}"/>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a:extLst>
              <a:ext uri="{FF2B5EF4-FFF2-40B4-BE49-F238E27FC236}">
                <a16:creationId xmlns:a16="http://schemas.microsoft.com/office/drawing/2014/main" id="{558D6E8C-0037-F52B-B003-01FFB27EE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2ADEA-E419-F747-FFC3-8E6075E4D62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632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854C-9CC2-759E-F75B-C0F9C45385B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88D406F-2326-69B9-D64F-9BE2B879A293}"/>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511A503-6245-A595-373D-9DE175F08D7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F6CC111-5073-7400-B878-F03E0373E3F4}"/>
              </a:ext>
            </a:extLst>
          </p:cNvPr>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a:extLst>
              <a:ext uri="{FF2B5EF4-FFF2-40B4-BE49-F238E27FC236}">
                <a16:creationId xmlns:a16="http://schemas.microsoft.com/office/drawing/2014/main" id="{C465CA80-83DD-3BE4-BCAF-A22591576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0DF8A-798A-A276-F66E-3DC052B53E2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65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97E7C-DB5A-B85E-FB2E-C603B6C89E6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3805F-E805-57CA-EE11-90CAC80A272E}"/>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D88F0-E713-8A7B-2270-F77DFE7A848C}"/>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4/20/2023</a:t>
            </a:fld>
            <a:endParaRPr lang="en-US"/>
          </a:p>
        </p:txBody>
      </p:sp>
      <p:sp>
        <p:nvSpPr>
          <p:cNvPr id="5" name="Footer Placeholder 4">
            <a:extLst>
              <a:ext uri="{FF2B5EF4-FFF2-40B4-BE49-F238E27FC236}">
                <a16:creationId xmlns:a16="http://schemas.microsoft.com/office/drawing/2014/main" id="{5DA6CC90-4D43-8409-A9C7-2912C81D7E5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957D6A-EA8D-F89F-B50A-5C0E52E02C1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014321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duotone>
              <a:prstClr val="black"/>
              <a:srgbClr val="FFC000">
                <a:tint val="45000"/>
                <a:satMod val="400000"/>
              </a:srgbClr>
            </a:duotone>
            <a:alphaModFix/>
            <a:extLst>
              <a:ext uri="{BEBA8EAE-BF5A-486C-A8C5-ECC9F3942E4B}">
                <a14:imgProps xmlns:a14="http://schemas.microsoft.com/office/drawing/2010/main">
                  <a14:imgLayer r:embed="rId4">
                    <a14:imgEffect>
                      <a14:colorTemperature colorTemp="3010"/>
                    </a14:imgEffect>
                    <a14:imgEffect>
                      <a14:saturation sat="400000"/>
                    </a14:imgEffect>
                    <a14:imgEffect>
                      <a14:brightnessContrast bright="-28000"/>
                    </a14:imgEffect>
                  </a14:imgLayer>
                </a14:imgProps>
              </a:ext>
              <a:ext uri="{28A0092B-C50C-407E-A947-70E740481C1C}">
                <a14:useLocalDpi xmlns:a14="http://schemas.microsoft.com/office/drawing/2010/main"/>
              </a:ext>
            </a:extLst>
          </a:blip>
          <a:srcRect/>
          <a:stretch/>
        </p:blipFill>
        <p:spPr>
          <a:xfrm>
            <a:off x="0" y="-6298"/>
            <a:ext cx="18288000" cy="10287000"/>
          </a:xfrm>
          <a:prstGeom prst="rect">
            <a:avLst/>
          </a:prstGeom>
        </p:spPr>
      </p:pic>
      <p:grpSp>
        <p:nvGrpSpPr>
          <p:cNvPr id="3" name="Group 3"/>
          <p:cNvGrpSpPr/>
          <p:nvPr/>
        </p:nvGrpSpPr>
        <p:grpSpPr>
          <a:xfrm>
            <a:off x="1841963" y="7089904"/>
            <a:ext cx="1153016" cy="1153016"/>
            <a:chOff x="0" y="0"/>
            <a:chExt cx="6350000" cy="6350000"/>
          </a:xfrm>
          <a:solidFill>
            <a:srgbClr val="FFC000">
              <a:alpha val="30000"/>
            </a:srgbClr>
          </a:solidFill>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5" name="Group 5"/>
          <p:cNvGrpSpPr/>
          <p:nvPr/>
        </p:nvGrpSpPr>
        <p:grpSpPr>
          <a:xfrm>
            <a:off x="-485022" y="7912483"/>
            <a:ext cx="2615770" cy="2615770"/>
            <a:chOff x="0" y="0"/>
            <a:chExt cx="6350000" cy="6350000"/>
          </a:xfrm>
          <a:solidFill>
            <a:srgbClr val="FFC000">
              <a:alpha val="30000"/>
            </a:srgbClr>
          </a:solidFill>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7" name="Group 7"/>
          <p:cNvGrpSpPr/>
          <p:nvPr/>
        </p:nvGrpSpPr>
        <p:grpSpPr>
          <a:xfrm rot="-10800000">
            <a:off x="15293021" y="1385527"/>
            <a:ext cx="1153016" cy="1153016"/>
            <a:chOff x="0" y="0"/>
            <a:chExt cx="6350000" cy="6350000"/>
          </a:xfrm>
          <a:solidFill>
            <a:srgbClr val="FFCC29">
              <a:alpha val="30000"/>
            </a:srgbClr>
          </a:solidFill>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9" name="Group 9"/>
          <p:cNvGrpSpPr/>
          <p:nvPr/>
        </p:nvGrpSpPr>
        <p:grpSpPr>
          <a:xfrm rot="-10800000">
            <a:off x="16157252" y="-906103"/>
            <a:ext cx="2615770" cy="2615770"/>
            <a:chOff x="0" y="0"/>
            <a:chExt cx="6350000" cy="6350000"/>
          </a:xfrm>
          <a:solidFill>
            <a:srgbClr val="FFCC29">
              <a:alpha val="29000"/>
            </a:srgbClr>
          </a:solidFill>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1" name="Group 11"/>
          <p:cNvGrpSpPr>
            <a:grpSpLocks noChangeAspect="1"/>
          </p:cNvGrpSpPr>
          <p:nvPr/>
        </p:nvGrpSpPr>
        <p:grpSpPr>
          <a:xfrm>
            <a:off x="4836941" y="425398"/>
            <a:ext cx="8229600" cy="8229600"/>
            <a:chOff x="-66979" y="-194579"/>
            <a:chExt cx="1708150" cy="1708150"/>
          </a:xfrm>
          <a:solidFill>
            <a:srgbClr val="FFC000">
              <a:alpha val="30000"/>
            </a:srgbClr>
          </a:solidFill>
        </p:grpSpPr>
        <p:sp>
          <p:nvSpPr>
            <p:cNvPr id="12" name="Freeform 12"/>
            <p:cNvSpPr/>
            <p:nvPr/>
          </p:nvSpPr>
          <p:spPr>
            <a:xfrm>
              <a:off x="-66979" y="-194579"/>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grpFill/>
          </p:spPr>
        </p:sp>
      </p:grpSp>
      <p:sp>
        <p:nvSpPr>
          <p:cNvPr id="13" name="TextBox 13"/>
          <p:cNvSpPr txBox="1"/>
          <p:nvPr/>
        </p:nvSpPr>
        <p:spPr>
          <a:xfrm>
            <a:off x="1026128" y="3284646"/>
            <a:ext cx="16230600" cy="2954655"/>
          </a:xfrm>
          <a:prstGeom prst="rect">
            <a:avLst/>
          </a:prstGeom>
        </p:spPr>
        <p:txBody>
          <a:bodyPr lIns="0" tIns="0" rIns="0" bIns="0" rtlCol="0" anchor="t">
            <a:spAutoFit/>
          </a:bodyPr>
          <a:lstStyle/>
          <a:p>
            <a:pPr algn="ctr">
              <a:spcBef>
                <a:spcPct val="0"/>
              </a:spcBef>
            </a:pPr>
            <a:r>
              <a:rPr lang="en-US" sz="9600" dirty="0">
                <a:ln>
                  <a:solidFill>
                    <a:schemeClr val="tx1"/>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NNR-21-417: Final Report and Dissemination Plan</a:t>
            </a:r>
          </a:p>
        </p:txBody>
      </p:sp>
      <p:sp>
        <p:nvSpPr>
          <p:cNvPr id="14" name="TextBox 14"/>
          <p:cNvSpPr txBox="1"/>
          <p:nvPr/>
        </p:nvSpPr>
        <p:spPr>
          <a:xfrm>
            <a:off x="1839392" y="6607049"/>
            <a:ext cx="14604073" cy="360420"/>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ctr">
              <a:lnSpc>
                <a:spcPts val="2606"/>
              </a:lnSpc>
              <a:spcBef>
                <a:spcPct val="0"/>
              </a:spcBef>
            </a:pPr>
            <a:r>
              <a:rPr lang="en-US" sz="3600" b="1" spc="1038" dirty="0">
                <a:ln w="3175">
                  <a:solidFill>
                    <a:schemeClr val="tx1"/>
                  </a:solidFill>
                </a:ln>
                <a:solidFill>
                  <a:srgbClr val="FFCC29"/>
                </a:solidFill>
                <a:latin typeface="Amasis MT Pro" panose="02040504050005020304" pitchFamily="18" charset="0"/>
              </a:rPr>
              <a:t>Matt Barnett, Utah State University</a:t>
            </a:r>
          </a:p>
        </p:txBody>
      </p:sp>
      <p:pic>
        <p:nvPicPr>
          <p:cNvPr id="15" name="Picture 14">
            <a:extLst>
              <a:ext uri="{FF2B5EF4-FFF2-40B4-BE49-F238E27FC236}">
                <a16:creationId xmlns:a16="http://schemas.microsoft.com/office/drawing/2014/main" id="{6BA053C2-8DD7-8AED-62CA-E1420BEAE4C8}"/>
              </a:ext>
            </a:extLst>
          </p:cNvPr>
          <p:cNvPicPr>
            <a:picLocks noChangeAspect="1"/>
          </p:cNvPicPr>
          <p:nvPr/>
        </p:nvPicPr>
        <p:blipFill>
          <a:blip r:embed="rId5"/>
          <a:stretch>
            <a:fillRect/>
          </a:stretch>
        </p:blipFill>
        <p:spPr>
          <a:xfrm>
            <a:off x="15178621" y="8166531"/>
            <a:ext cx="2686050" cy="1704975"/>
          </a:xfrm>
          <a:prstGeom prst="rect">
            <a:avLst/>
          </a:prstGeom>
          <a:effectLst>
            <a:glow rad="228600">
              <a:schemeClr val="tx1">
                <a:alpha val="40000"/>
              </a:schemeClr>
            </a:glow>
            <a:outerShdw blurRad="50800" dist="50800" dir="5400000" algn="ctr" rotWithShape="0">
              <a:srgbClr val="000000"/>
            </a:outerShdw>
          </a:effectLst>
        </p:spPr>
      </p:pic>
    </p:spTree>
    <p:extLst>
      <p:ext uri="{BB962C8B-B14F-4D97-AF65-F5344CB8AC3E}">
        <p14:creationId xmlns:p14="http://schemas.microsoft.com/office/powerpoint/2010/main" val="267648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5C2C-806A-7A85-4C78-968BFFE05D0F}"/>
              </a:ext>
            </a:extLst>
          </p:cNvPr>
          <p:cNvSpPr>
            <a:spLocks noGrp="1"/>
          </p:cNvSpPr>
          <p:nvPr>
            <p:ph type="title"/>
          </p:nvPr>
        </p:nvSpPr>
        <p:spPr/>
        <p:txBody>
          <a:bodyPr>
            <a:normAutofit/>
          </a:bodyPr>
          <a:lstStyle/>
          <a:p>
            <a:r>
              <a:rPr lang="en-US" sz="7200" dirty="0">
                <a:ln>
                  <a:solidFill>
                    <a:schemeClr val="tx1"/>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Background</a:t>
            </a:r>
          </a:p>
        </p:txBody>
      </p:sp>
      <p:sp>
        <p:nvSpPr>
          <p:cNvPr id="3" name="Content Placeholder 2">
            <a:extLst>
              <a:ext uri="{FF2B5EF4-FFF2-40B4-BE49-F238E27FC236}">
                <a16:creationId xmlns:a16="http://schemas.microsoft.com/office/drawing/2014/main" id="{8184D2DD-B2ED-BB05-1C71-1A71EE66AF69}"/>
              </a:ext>
            </a:extLst>
          </p:cNvPr>
          <p:cNvSpPr>
            <a:spLocks noGrp="1"/>
          </p:cNvSpPr>
          <p:nvPr>
            <p:ph idx="1"/>
          </p:nvPr>
        </p:nvSpPr>
        <p:spPr>
          <a:xfrm>
            <a:off x="1257300" y="2738438"/>
            <a:ext cx="15773400" cy="7205662"/>
          </a:xfrm>
          <a:solidFill>
            <a:schemeClr val="tx1">
              <a:alpha val="76000"/>
            </a:schemeClr>
          </a:solidFill>
        </p:spPr>
        <p:txBody>
          <a:bodyPr anchor="ctr" anchorCtr="0">
            <a:noAutofit/>
          </a:bodyPr>
          <a:lstStyle/>
          <a:p>
            <a:pPr>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Final Dissertation Title: “Toward a More Holistic Understanding of the Uranium-Related Views and Experiences of Residents in the Four Corners Region of the United States.”</a:t>
            </a:r>
          </a:p>
          <a:p>
            <a:pPr>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22 interviews with residents living in (or near) </a:t>
            </a:r>
            <a:r>
              <a:rPr lang="en-US" sz="4400" dirty="0" err="1">
                <a:solidFill>
                  <a:schemeClr val="bg1"/>
                </a:solidFill>
                <a:latin typeface="Amasis MT Pro" panose="02040504050005020304" pitchFamily="18" charset="0"/>
              </a:rPr>
              <a:t>Crownpoint</a:t>
            </a:r>
            <a:r>
              <a:rPr lang="en-US" sz="4400" dirty="0">
                <a:solidFill>
                  <a:schemeClr val="bg1"/>
                </a:solidFill>
                <a:latin typeface="Amasis MT Pro" panose="02040504050005020304" pitchFamily="18" charset="0"/>
              </a:rPr>
              <a:t>, NM.</a:t>
            </a:r>
          </a:p>
          <a:p>
            <a:pPr lvl="1">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Anti-uranium (</a:t>
            </a:r>
            <a:r>
              <a:rPr lang="en-US" sz="4400" i="1" dirty="0">
                <a:solidFill>
                  <a:schemeClr val="bg1"/>
                </a:solidFill>
                <a:latin typeface="Amasis MT Pro" panose="02040504050005020304" pitchFamily="18" charset="0"/>
              </a:rPr>
              <a:t>n</a:t>
            </a:r>
            <a:r>
              <a:rPr lang="en-US" sz="4400" dirty="0">
                <a:solidFill>
                  <a:schemeClr val="bg1"/>
                </a:solidFill>
                <a:latin typeface="Amasis MT Pro" panose="02040504050005020304" pitchFamily="18" charset="0"/>
              </a:rPr>
              <a:t> = 19)</a:t>
            </a:r>
          </a:p>
          <a:p>
            <a:pPr lvl="1">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Ambivalent (</a:t>
            </a:r>
            <a:r>
              <a:rPr lang="en-US" sz="4400" i="1" dirty="0">
                <a:solidFill>
                  <a:schemeClr val="bg1"/>
                </a:solidFill>
                <a:latin typeface="Amasis MT Pro" panose="02040504050005020304" pitchFamily="18" charset="0"/>
              </a:rPr>
              <a:t>n</a:t>
            </a:r>
            <a:r>
              <a:rPr lang="en-US" sz="4400" dirty="0">
                <a:solidFill>
                  <a:schemeClr val="bg1"/>
                </a:solidFill>
                <a:latin typeface="Amasis MT Pro" panose="02040504050005020304" pitchFamily="18" charset="0"/>
              </a:rPr>
              <a:t> = 2)</a:t>
            </a:r>
          </a:p>
          <a:p>
            <a:pPr lvl="1">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Pro-uranium (</a:t>
            </a:r>
            <a:r>
              <a:rPr lang="en-US" sz="4400" i="1" dirty="0">
                <a:solidFill>
                  <a:schemeClr val="bg1"/>
                </a:solidFill>
                <a:latin typeface="Amasis MT Pro" panose="02040504050005020304" pitchFamily="18" charset="0"/>
              </a:rPr>
              <a:t>n</a:t>
            </a:r>
            <a:r>
              <a:rPr lang="en-US" sz="4400" dirty="0">
                <a:solidFill>
                  <a:schemeClr val="bg1"/>
                </a:solidFill>
                <a:latin typeface="Amasis MT Pro" panose="02040504050005020304" pitchFamily="18" charset="0"/>
              </a:rPr>
              <a:t> = 0)</a:t>
            </a:r>
          </a:p>
          <a:p>
            <a:pPr lvl="1">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Neutral (</a:t>
            </a:r>
            <a:r>
              <a:rPr lang="en-US" sz="4400" i="1" dirty="0">
                <a:solidFill>
                  <a:schemeClr val="bg1"/>
                </a:solidFill>
                <a:latin typeface="Amasis MT Pro" panose="02040504050005020304" pitchFamily="18" charset="0"/>
              </a:rPr>
              <a:t>n</a:t>
            </a:r>
            <a:r>
              <a:rPr lang="en-US" sz="4400" dirty="0">
                <a:solidFill>
                  <a:schemeClr val="bg1"/>
                </a:solidFill>
                <a:latin typeface="Amasis MT Pro" panose="02040504050005020304" pitchFamily="18" charset="0"/>
              </a:rPr>
              <a:t> = 1)</a:t>
            </a:r>
          </a:p>
          <a:p>
            <a:pPr>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Used </a:t>
            </a:r>
            <a:r>
              <a:rPr lang="en-US" sz="4400" dirty="0" err="1">
                <a:solidFill>
                  <a:schemeClr val="bg1"/>
                </a:solidFill>
                <a:latin typeface="Amasis MT Pro" panose="02040504050005020304" pitchFamily="18" charset="0"/>
              </a:rPr>
              <a:t>TribalCrit</a:t>
            </a:r>
            <a:r>
              <a:rPr lang="en-US" sz="4400" dirty="0">
                <a:solidFill>
                  <a:schemeClr val="bg1"/>
                </a:solidFill>
                <a:latin typeface="Amasis MT Pro" panose="02040504050005020304" pitchFamily="18" charset="0"/>
              </a:rPr>
              <a:t> framework (Brayboy 2005).</a:t>
            </a:r>
          </a:p>
        </p:txBody>
      </p:sp>
    </p:spTree>
    <p:extLst>
      <p:ext uri="{BB962C8B-B14F-4D97-AF65-F5344CB8AC3E}">
        <p14:creationId xmlns:p14="http://schemas.microsoft.com/office/powerpoint/2010/main" val="16027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1CC895D4-147E-B3B1-8650-2842699AD2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8235" y="0"/>
            <a:ext cx="15111528" cy="10287001"/>
          </a:xfrm>
          <a:prstGeom prst="rect">
            <a:avLst/>
          </a:prstGeom>
          <a:ln w="25400">
            <a:solidFill>
              <a:schemeClr val="tx1"/>
            </a:solidFill>
          </a:ln>
        </p:spPr>
      </p:pic>
    </p:spTree>
    <p:extLst>
      <p:ext uri="{BB962C8B-B14F-4D97-AF65-F5344CB8AC3E}">
        <p14:creationId xmlns:p14="http://schemas.microsoft.com/office/powerpoint/2010/main" val="5911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5C2C-806A-7A85-4C78-968BFFE05D0F}"/>
              </a:ext>
            </a:extLst>
          </p:cNvPr>
          <p:cNvSpPr>
            <a:spLocks noGrp="1"/>
          </p:cNvSpPr>
          <p:nvPr>
            <p:ph type="title"/>
          </p:nvPr>
        </p:nvSpPr>
        <p:spPr/>
        <p:txBody>
          <a:bodyPr>
            <a:normAutofit/>
          </a:bodyPr>
          <a:lstStyle/>
          <a:p>
            <a:r>
              <a:rPr lang="en-US" sz="7200" dirty="0">
                <a:ln>
                  <a:solidFill>
                    <a:schemeClr val="tx1"/>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First Tenet</a:t>
            </a:r>
          </a:p>
        </p:txBody>
      </p:sp>
      <p:sp>
        <p:nvSpPr>
          <p:cNvPr id="3" name="Content Placeholder 2">
            <a:extLst>
              <a:ext uri="{FF2B5EF4-FFF2-40B4-BE49-F238E27FC236}">
                <a16:creationId xmlns:a16="http://schemas.microsoft.com/office/drawing/2014/main" id="{8184D2DD-B2ED-BB05-1C71-1A71EE66AF69}"/>
              </a:ext>
            </a:extLst>
          </p:cNvPr>
          <p:cNvSpPr>
            <a:spLocks noGrp="1"/>
          </p:cNvSpPr>
          <p:nvPr>
            <p:ph idx="1"/>
          </p:nvPr>
        </p:nvSpPr>
        <p:spPr>
          <a:xfrm>
            <a:off x="1257300" y="2738438"/>
            <a:ext cx="15773400" cy="7129462"/>
          </a:xfrm>
          <a:solidFill>
            <a:schemeClr val="tx1">
              <a:alpha val="76000"/>
            </a:schemeClr>
          </a:solidFill>
        </p:spPr>
        <p:txBody>
          <a:bodyPr anchor="ctr" anchorCtr="0">
            <a:noAutofit/>
          </a:bodyPr>
          <a:lstStyle/>
          <a:p>
            <a:pPr>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“Indigenous peoples occupy a liminal space that accounts for both the political and racialized natures of our identities.” (Brayboy 2005:429)</a:t>
            </a:r>
          </a:p>
          <a:p>
            <a:pPr>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Church Rock uranium spill of 1979 (and lack of appropriate response) (</a:t>
            </a:r>
            <a:r>
              <a:rPr lang="en-US" sz="4400" i="1" dirty="0">
                <a:solidFill>
                  <a:schemeClr val="bg1"/>
                </a:solidFill>
                <a:latin typeface="Amasis MT Pro" panose="02040504050005020304" pitchFamily="18" charset="0"/>
              </a:rPr>
              <a:t>n</a:t>
            </a:r>
            <a:r>
              <a:rPr lang="en-US" sz="4400" dirty="0">
                <a:solidFill>
                  <a:schemeClr val="bg1"/>
                </a:solidFill>
                <a:latin typeface="Amasis MT Pro" panose="02040504050005020304" pitchFamily="18" charset="0"/>
              </a:rPr>
              <a:t> = 11).</a:t>
            </a:r>
          </a:p>
          <a:p>
            <a:pPr>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Uranium industry and US government exploiting checkerboard (</a:t>
            </a:r>
            <a:r>
              <a:rPr lang="en-US" sz="4400" i="1" dirty="0">
                <a:solidFill>
                  <a:schemeClr val="bg1"/>
                </a:solidFill>
                <a:latin typeface="Amasis MT Pro" panose="02040504050005020304" pitchFamily="18" charset="0"/>
              </a:rPr>
              <a:t>n</a:t>
            </a:r>
            <a:r>
              <a:rPr lang="en-US" sz="4400" dirty="0">
                <a:solidFill>
                  <a:schemeClr val="bg1"/>
                </a:solidFill>
                <a:latin typeface="Amasis MT Pro" panose="02040504050005020304" pitchFamily="18" charset="0"/>
              </a:rPr>
              <a:t> = 6).</a:t>
            </a:r>
          </a:p>
          <a:p>
            <a:pPr>
              <a:lnSpc>
                <a:spcPct val="100000"/>
              </a:lnSpc>
              <a:buClr>
                <a:schemeClr val="bg1">
                  <a:lumMod val="75000"/>
                </a:schemeClr>
              </a:buClr>
              <a:buSzPct val="100000"/>
              <a:buFont typeface="Courier New" panose="02070309020205020404" pitchFamily="49" charset="0"/>
              <a:buChar char="o"/>
            </a:pPr>
            <a:r>
              <a:rPr lang="en-US" sz="4400" dirty="0">
                <a:solidFill>
                  <a:schemeClr val="bg1"/>
                </a:solidFill>
                <a:latin typeface="Amasis MT Pro" panose="02040504050005020304" pitchFamily="18" charset="0"/>
              </a:rPr>
              <a:t>Community impacts of influx of settlers during uranium boom (</a:t>
            </a:r>
            <a:r>
              <a:rPr lang="en-US" sz="4400" i="1" dirty="0">
                <a:solidFill>
                  <a:schemeClr val="bg1"/>
                </a:solidFill>
                <a:latin typeface="Amasis MT Pro" panose="02040504050005020304" pitchFamily="18" charset="0"/>
              </a:rPr>
              <a:t>n</a:t>
            </a:r>
            <a:r>
              <a:rPr lang="en-US" sz="4400" dirty="0">
                <a:solidFill>
                  <a:schemeClr val="bg1"/>
                </a:solidFill>
                <a:latin typeface="Amasis MT Pro" panose="02040504050005020304" pitchFamily="18" charset="0"/>
              </a:rPr>
              <a:t> = 4).</a:t>
            </a:r>
          </a:p>
        </p:txBody>
      </p:sp>
    </p:spTree>
    <p:extLst>
      <p:ext uri="{BB962C8B-B14F-4D97-AF65-F5344CB8AC3E}">
        <p14:creationId xmlns:p14="http://schemas.microsoft.com/office/powerpoint/2010/main" val="264850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5C2C-806A-7A85-4C78-968BFFE05D0F}"/>
              </a:ext>
            </a:extLst>
          </p:cNvPr>
          <p:cNvSpPr>
            <a:spLocks noGrp="1"/>
          </p:cNvSpPr>
          <p:nvPr>
            <p:ph type="title"/>
          </p:nvPr>
        </p:nvSpPr>
        <p:spPr/>
        <p:txBody>
          <a:bodyPr>
            <a:normAutofit/>
          </a:bodyPr>
          <a:lstStyle/>
          <a:p>
            <a:r>
              <a:rPr lang="en-US" sz="7200" dirty="0">
                <a:ln>
                  <a:solidFill>
                    <a:schemeClr val="tx1"/>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Second Tenet</a:t>
            </a:r>
          </a:p>
        </p:txBody>
      </p:sp>
      <p:sp>
        <p:nvSpPr>
          <p:cNvPr id="3" name="Content Placeholder 2">
            <a:extLst>
              <a:ext uri="{FF2B5EF4-FFF2-40B4-BE49-F238E27FC236}">
                <a16:creationId xmlns:a16="http://schemas.microsoft.com/office/drawing/2014/main" id="{8184D2DD-B2ED-BB05-1C71-1A71EE66AF69}"/>
              </a:ext>
            </a:extLst>
          </p:cNvPr>
          <p:cNvSpPr>
            <a:spLocks noGrp="1"/>
          </p:cNvSpPr>
          <p:nvPr>
            <p:ph idx="1"/>
          </p:nvPr>
        </p:nvSpPr>
        <p:spPr>
          <a:xfrm>
            <a:off x="1257300" y="2738438"/>
            <a:ext cx="15773400" cy="7129462"/>
          </a:xfrm>
          <a:solidFill>
            <a:schemeClr val="tx1">
              <a:alpha val="76000"/>
            </a:schemeClr>
          </a:solidFill>
        </p:spPr>
        <p:txBody>
          <a:bodyPr anchor="ctr" anchorCtr="0">
            <a:noAutofit/>
          </a:bodyPr>
          <a:lstStyle/>
          <a:p>
            <a:pPr>
              <a:lnSpc>
                <a:spcPct val="100000"/>
              </a:lnSpc>
              <a:buClr>
                <a:schemeClr val="bg1">
                  <a:lumMod val="75000"/>
                </a:schemeClr>
              </a:buClr>
              <a:buSzPct val="100000"/>
              <a:buFont typeface="Courier New" panose="02070309020205020404" pitchFamily="49" charset="0"/>
              <a:buChar char="o"/>
            </a:pPr>
            <a:r>
              <a:rPr lang="en-US" sz="6000" dirty="0">
                <a:solidFill>
                  <a:schemeClr val="bg1"/>
                </a:solidFill>
                <a:latin typeface="Amasis MT Pro" panose="02040504050005020304" pitchFamily="18" charset="0"/>
              </a:rPr>
              <a:t>“Indigenous peoples have a desire to obtain and forge tribal sovereignty, tribal autonomy, self-determination, and self-identification.” (Brayboy 2005:429).</a:t>
            </a:r>
          </a:p>
          <a:p>
            <a:pPr>
              <a:lnSpc>
                <a:spcPct val="100000"/>
              </a:lnSpc>
              <a:buClr>
                <a:schemeClr val="bg1">
                  <a:lumMod val="75000"/>
                </a:schemeClr>
              </a:buClr>
              <a:buSzPct val="100000"/>
              <a:buFont typeface="Courier New" panose="02070309020205020404" pitchFamily="49" charset="0"/>
              <a:buChar char="o"/>
            </a:pPr>
            <a:r>
              <a:rPr lang="en-US" sz="6000" dirty="0">
                <a:solidFill>
                  <a:schemeClr val="bg1"/>
                </a:solidFill>
                <a:latin typeface="Amasis MT Pro" panose="02040504050005020304" pitchFamily="18" charset="0"/>
              </a:rPr>
              <a:t>Participation in anti-uranium activism (</a:t>
            </a:r>
            <a:r>
              <a:rPr lang="en-US" sz="6000" i="1" dirty="0">
                <a:solidFill>
                  <a:schemeClr val="bg1"/>
                </a:solidFill>
                <a:latin typeface="Amasis MT Pro" panose="02040504050005020304" pitchFamily="18" charset="0"/>
              </a:rPr>
              <a:t>n</a:t>
            </a:r>
            <a:r>
              <a:rPr lang="en-US" sz="6000" dirty="0">
                <a:solidFill>
                  <a:schemeClr val="bg1"/>
                </a:solidFill>
                <a:latin typeface="Amasis MT Pro" panose="02040504050005020304" pitchFamily="18" charset="0"/>
              </a:rPr>
              <a:t> = 5).</a:t>
            </a:r>
          </a:p>
          <a:p>
            <a:pPr>
              <a:lnSpc>
                <a:spcPct val="100000"/>
              </a:lnSpc>
              <a:buClr>
                <a:schemeClr val="bg1">
                  <a:lumMod val="75000"/>
                </a:schemeClr>
              </a:buClr>
              <a:buSzPct val="100000"/>
              <a:buFont typeface="Courier New" panose="02070309020205020404" pitchFamily="49" charset="0"/>
              <a:buChar char="o"/>
            </a:pPr>
            <a:r>
              <a:rPr lang="en-US" sz="6000" dirty="0">
                <a:solidFill>
                  <a:schemeClr val="bg1"/>
                </a:solidFill>
                <a:latin typeface="Amasis MT Pro" panose="02040504050005020304" pitchFamily="18" charset="0"/>
              </a:rPr>
              <a:t>Support for anti-uranium activism (</a:t>
            </a:r>
            <a:r>
              <a:rPr lang="en-US" sz="6000" i="1" dirty="0">
                <a:solidFill>
                  <a:schemeClr val="bg1"/>
                </a:solidFill>
                <a:latin typeface="Amasis MT Pro" panose="02040504050005020304" pitchFamily="18" charset="0"/>
              </a:rPr>
              <a:t>n</a:t>
            </a:r>
            <a:r>
              <a:rPr lang="en-US" sz="6000" dirty="0">
                <a:solidFill>
                  <a:schemeClr val="bg1"/>
                </a:solidFill>
                <a:latin typeface="Amasis MT Pro" panose="02040504050005020304" pitchFamily="18" charset="0"/>
              </a:rPr>
              <a:t> = 5).  </a:t>
            </a:r>
          </a:p>
        </p:txBody>
      </p:sp>
    </p:spTree>
    <p:extLst>
      <p:ext uri="{BB962C8B-B14F-4D97-AF65-F5344CB8AC3E}">
        <p14:creationId xmlns:p14="http://schemas.microsoft.com/office/powerpoint/2010/main" val="167801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5C2C-806A-7A85-4C78-968BFFE05D0F}"/>
              </a:ext>
            </a:extLst>
          </p:cNvPr>
          <p:cNvSpPr>
            <a:spLocks noGrp="1"/>
          </p:cNvSpPr>
          <p:nvPr>
            <p:ph type="title"/>
          </p:nvPr>
        </p:nvSpPr>
        <p:spPr/>
        <p:txBody>
          <a:bodyPr>
            <a:normAutofit/>
          </a:bodyPr>
          <a:lstStyle/>
          <a:p>
            <a:r>
              <a:rPr lang="en-US" sz="7200" dirty="0">
                <a:ln>
                  <a:solidFill>
                    <a:schemeClr val="tx1"/>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Third Tenet</a:t>
            </a:r>
          </a:p>
        </p:txBody>
      </p:sp>
      <p:sp>
        <p:nvSpPr>
          <p:cNvPr id="3" name="Content Placeholder 2">
            <a:extLst>
              <a:ext uri="{FF2B5EF4-FFF2-40B4-BE49-F238E27FC236}">
                <a16:creationId xmlns:a16="http://schemas.microsoft.com/office/drawing/2014/main" id="{8184D2DD-B2ED-BB05-1C71-1A71EE66AF69}"/>
              </a:ext>
            </a:extLst>
          </p:cNvPr>
          <p:cNvSpPr>
            <a:spLocks noGrp="1"/>
          </p:cNvSpPr>
          <p:nvPr>
            <p:ph idx="1"/>
          </p:nvPr>
        </p:nvSpPr>
        <p:spPr>
          <a:xfrm>
            <a:off x="1257300" y="2171700"/>
            <a:ext cx="15773400" cy="7696200"/>
          </a:xfrm>
          <a:solidFill>
            <a:schemeClr val="tx1">
              <a:alpha val="76000"/>
            </a:schemeClr>
          </a:solidFill>
        </p:spPr>
        <p:txBody>
          <a:bodyPr anchor="ctr" anchorCtr="0">
            <a:noAutofit/>
          </a:bodyPr>
          <a:lstStyle/>
          <a:p>
            <a:pPr>
              <a:lnSpc>
                <a:spcPct val="100000"/>
              </a:lnSpc>
              <a:buClr>
                <a:schemeClr val="bg1">
                  <a:lumMod val="75000"/>
                </a:schemeClr>
              </a:buClr>
              <a:buSzPct val="100000"/>
              <a:buFont typeface="Courier New" panose="02070309020205020404" pitchFamily="49" charset="0"/>
              <a:buChar char="o"/>
            </a:pPr>
            <a:r>
              <a:rPr lang="en-US" sz="5400" dirty="0">
                <a:solidFill>
                  <a:schemeClr val="bg1"/>
                </a:solidFill>
                <a:latin typeface="Amasis MT Pro" panose="02040504050005020304" pitchFamily="18" charset="0"/>
              </a:rPr>
              <a:t>“Tribal philosophies, beliefs, customs, traditions, and visions for the future are central to understanding the lived realities of Indigenous peoples, but they also illustrate the differences and adaptability among individuals and groups.” (Brayboy 2005:429)</a:t>
            </a:r>
          </a:p>
          <a:p>
            <a:pPr>
              <a:lnSpc>
                <a:spcPct val="100000"/>
              </a:lnSpc>
              <a:buClr>
                <a:schemeClr val="bg1">
                  <a:lumMod val="75000"/>
                </a:schemeClr>
              </a:buClr>
              <a:buSzPct val="100000"/>
              <a:buFont typeface="Courier New" panose="02070309020205020404" pitchFamily="49" charset="0"/>
              <a:buChar char="o"/>
            </a:pPr>
            <a:r>
              <a:rPr lang="en-US" sz="5400" dirty="0">
                <a:solidFill>
                  <a:schemeClr val="bg1"/>
                </a:solidFill>
                <a:latin typeface="Amasis MT Pro" panose="02040504050005020304" pitchFamily="18" charset="0"/>
              </a:rPr>
              <a:t>Tribal philosophies, beliefs, customs, and traditions (</a:t>
            </a:r>
            <a:r>
              <a:rPr lang="en-US" sz="5400" i="1" dirty="0">
                <a:solidFill>
                  <a:schemeClr val="bg1"/>
                </a:solidFill>
                <a:latin typeface="Amasis MT Pro" panose="02040504050005020304" pitchFamily="18" charset="0"/>
              </a:rPr>
              <a:t>n</a:t>
            </a:r>
            <a:r>
              <a:rPr lang="en-US" sz="5400" dirty="0">
                <a:solidFill>
                  <a:schemeClr val="bg1"/>
                </a:solidFill>
                <a:latin typeface="Amasis MT Pro" panose="02040504050005020304" pitchFamily="18" charset="0"/>
              </a:rPr>
              <a:t> = 2). </a:t>
            </a:r>
          </a:p>
          <a:p>
            <a:pPr>
              <a:lnSpc>
                <a:spcPct val="100000"/>
              </a:lnSpc>
              <a:buClr>
                <a:schemeClr val="bg1">
                  <a:lumMod val="75000"/>
                </a:schemeClr>
              </a:buClr>
              <a:buSzPct val="100000"/>
              <a:buFont typeface="Courier New" panose="02070309020205020404" pitchFamily="49" charset="0"/>
              <a:buChar char="o"/>
            </a:pPr>
            <a:r>
              <a:rPr lang="en-US" sz="5400" dirty="0">
                <a:solidFill>
                  <a:schemeClr val="bg1"/>
                </a:solidFill>
                <a:latin typeface="Amasis MT Pro" panose="02040504050005020304" pitchFamily="18" charset="0"/>
              </a:rPr>
              <a:t>Visions for the future (</a:t>
            </a:r>
            <a:r>
              <a:rPr lang="en-US" sz="5400" i="1" dirty="0">
                <a:solidFill>
                  <a:schemeClr val="bg1"/>
                </a:solidFill>
                <a:latin typeface="Amasis MT Pro" panose="02040504050005020304" pitchFamily="18" charset="0"/>
              </a:rPr>
              <a:t>n</a:t>
            </a:r>
            <a:r>
              <a:rPr lang="en-US" sz="5400" dirty="0">
                <a:solidFill>
                  <a:schemeClr val="bg1"/>
                </a:solidFill>
                <a:latin typeface="Amasis MT Pro" panose="02040504050005020304" pitchFamily="18" charset="0"/>
              </a:rPr>
              <a:t> = 5). </a:t>
            </a:r>
          </a:p>
        </p:txBody>
      </p:sp>
    </p:spTree>
    <p:extLst>
      <p:ext uri="{BB962C8B-B14F-4D97-AF65-F5344CB8AC3E}">
        <p14:creationId xmlns:p14="http://schemas.microsoft.com/office/powerpoint/2010/main" val="65240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5C2C-806A-7A85-4C78-968BFFE05D0F}"/>
              </a:ext>
            </a:extLst>
          </p:cNvPr>
          <p:cNvSpPr>
            <a:spLocks noGrp="1"/>
          </p:cNvSpPr>
          <p:nvPr>
            <p:ph type="title"/>
          </p:nvPr>
        </p:nvSpPr>
        <p:spPr/>
        <p:txBody>
          <a:bodyPr>
            <a:normAutofit/>
          </a:bodyPr>
          <a:lstStyle/>
          <a:p>
            <a:r>
              <a:rPr lang="en-US" sz="7200" dirty="0">
                <a:ln>
                  <a:solidFill>
                    <a:schemeClr val="tx1"/>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Quote</a:t>
            </a:r>
          </a:p>
        </p:txBody>
      </p:sp>
      <p:sp>
        <p:nvSpPr>
          <p:cNvPr id="3" name="Content Placeholder 2">
            <a:extLst>
              <a:ext uri="{FF2B5EF4-FFF2-40B4-BE49-F238E27FC236}">
                <a16:creationId xmlns:a16="http://schemas.microsoft.com/office/drawing/2014/main" id="{8184D2DD-B2ED-BB05-1C71-1A71EE66AF69}"/>
              </a:ext>
            </a:extLst>
          </p:cNvPr>
          <p:cNvSpPr>
            <a:spLocks noGrp="1"/>
          </p:cNvSpPr>
          <p:nvPr>
            <p:ph idx="1"/>
          </p:nvPr>
        </p:nvSpPr>
        <p:spPr>
          <a:xfrm>
            <a:off x="1257300" y="2738438"/>
            <a:ext cx="15773400" cy="7129462"/>
          </a:xfrm>
          <a:solidFill>
            <a:schemeClr val="tx1">
              <a:alpha val="76000"/>
            </a:schemeClr>
          </a:solidFill>
        </p:spPr>
        <p:txBody>
          <a:bodyPr anchor="ctr" anchorCtr="0">
            <a:noAutofit/>
          </a:bodyPr>
          <a:lstStyle/>
          <a:p>
            <a:pPr marL="0" indent="0">
              <a:lnSpc>
                <a:spcPct val="100000"/>
              </a:lnSpc>
              <a:buClr>
                <a:schemeClr val="bg1">
                  <a:lumMod val="75000"/>
                </a:schemeClr>
              </a:buClr>
              <a:buSzPct val="100000"/>
              <a:buNone/>
            </a:pPr>
            <a:r>
              <a:rPr lang="en-US" sz="6000" i="1" dirty="0">
                <a:solidFill>
                  <a:schemeClr val="bg1"/>
                </a:solidFill>
                <a:latin typeface="Amasis MT Pro" panose="02040504050005020304" pitchFamily="18" charset="0"/>
              </a:rPr>
              <a:t>“The water tables need to be protected for future generations. There are several communities on the Navajo reservation where water needs to be delivered because the water is contaminated beyond repair. People talk about Flint, Michigan forced to drink and use contaminated water; it’s worse on the Navajo Nation and the Navajo Nation is not being heard.”</a:t>
            </a:r>
          </a:p>
        </p:txBody>
      </p:sp>
    </p:spTree>
    <p:extLst>
      <p:ext uri="{BB962C8B-B14F-4D97-AF65-F5344CB8AC3E}">
        <p14:creationId xmlns:p14="http://schemas.microsoft.com/office/powerpoint/2010/main" val="42275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5C2C-806A-7A85-4C78-968BFFE05D0F}"/>
              </a:ext>
            </a:extLst>
          </p:cNvPr>
          <p:cNvSpPr>
            <a:spLocks noGrp="1"/>
          </p:cNvSpPr>
          <p:nvPr>
            <p:ph type="title"/>
          </p:nvPr>
        </p:nvSpPr>
        <p:spPr/>
        <p:txBody>
          <a:bodyPr>
            <a:normAutofit/>
          </a:bodyPr>
          <a:lstStyle/>
          <a:p>
            <a:r>
              <a:rPr lang="en-US" sz="7200" dirty="0">
                <a:ln>
                  <a:solidFill>
                    <a:schemeClr val="tx1"/>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Contributions and Limitations</a:t>
            </a:r>
          </a:p>
        </p:txBody>
      </p:sp>
      <p:sp>
        <p:nvSpPr>
          <p:cNvPr id="3" name="Content Placeholder 2">
            <a:extLst>
              <a:ext uri="{FF2B5EF4-FFF2-40B4-BE49-F238E27FC236}">
                <a16:creationId xmlns:a16="http://schemas.microsoft.com/office/drawing/2014/main" id="{8184D2DD-B2ED-BB05-1C71-1A71EE66AF69}"/>
              </a:ext>
            </a:extLst>
          </p:cNvPr>
          <p:cNvSpPr>
            <a:spLocks noGrp="1"/>
          </p:cNvSpPr>
          <p:nvPr>
            <p:ph idx="1"/>
          </p:nvPr>
        </p:nvSpPr>
        <p:spPr>
          <a:xfrm>
            <a:off x="1257300" y="2536033"/>
            <a:ext cx="15773400" cy="7408067"/>
          </a:xfrm>
          <a:solidFill>
            <a:schemeClr val="tx1">
              <a:alpha val="76000"/>
            </a:schemeClr>
          </a:solidFill>
        </p:spPr>
        <p:txBody>
          <a:bodyPr anchor="ctr" anchorCtr="0">
            <a:noAutofit/>
          </a:bodyPr>
          <a:lstStyle/>
          <a:p>
            <a:pPr>
              <a:lnSpc>
                <a:spcPct val="100000"/>
              </a:lnSpc>
              <a:buClr>
                <a:schemeClr val="bg1">
                  <a:lumMod val="75000"/>
                </a:schemeClr>
              </a:buClr>
              <a:buSzPct val="100000"/>
              <a:buFont typeface="Courier New" panose="02070309020205020404" pitchFamily="49" charset="0"/>
              <a:buChar char="o"/>
            </a:pPr>
            <a:r>
              <a:rPr lang="en-US" sz="4800" dirty="0">
                <a:solidFill>
                  <a:schemeClr val="bg1"/>
                </a:solidFill>
                <a:latin typeface="Amasis MT Pro" panose="02040504050005020304" pitchFamily="18" charset="0"/>
              </a:rPr>
              <a:t>Contributions</a:t>
            </a:r>
          </a:p>
          <a:p>
            <a:pPr lvl="1">
              <a:lnSpc>
                <a:spcPct val="100000"/>
              </a:lnSpc>
              <a:buClr>
                <a:schemeClr val="bg1">
                  <a:lumMod val="75000"/>
                </a:schemeClr>
              </a:buClr>
              <a:buSzPct val="100000"/>
              <a:buFont typeface="Courier New" panose="02070309020205020404" pitchFamily="49" charset="0"/>
              <a:buChar char="o"/>
            </a:pPr>
            <a:r>
              <a:rPr lang="en-US" sz="4800" dirty="0">
                <a:solidFill>
                  <a:schemeClr val="bg1"/>
                </a:solidFill>
                <a:latin typeface="Amasis MT Pro" panose="02040504050005020304" pitchFamily="18" charset="0"/>
              </a:rPr>
              <a:t>Highlights </a:t>
            </a:r>
            <a:r>
              <a:rPr lang="en-US" sz="4800" dirty="0" err="1">
                <a:solidFill>
                  <a:schemeClr val="bg1"/>
                </a:solidFill>
                <a:latin typeface="Amasis MT Pro" panose="02040504050005020304" pitchFamily="18" charset="0"/>
              </a:rPr>
              <a:t>Crownpoint</a:t>
            </a:r>
            <a:r>
              <a:rPr lang="en-US" sz="4800" dirty="0">
                <a:solidFill>
                  <a:schemeClr val="bg1"/>
                </a:solidFill>
                <a:latin typeface="Amasis MT Pro" panose="02040504050005020304" pitchFamily="18" charset="0"/>
              </a:rPr>
              <a:t> residents’ aversion to new uranium production and provides information about </a:t>
            </a:r>
            <a:r>
              <a:rPr lang="en-US" sz="4800" i="1" dirty="0">
                <a:solidFill>
                  <a:schemeClr val="bg1"/>
                </a:solidFill>
                <a:latin typeface="Amasis MT Pro" panose="02040504050005020304" pitchFamily="18" charset="0"/>
              </a:rPr>
              <a:t>why</a:t>
            </a:r>
            <a:r>
              <a:rPr lang="en-US" sz="4800" dirty="0">
                <a:solidFill>
                  <a:schemeClr val="bg1"/>
                </a:solidFill>
                <a:latin typeface="Amasis MT Pro" panose="02040504050005020304" pitchFamily="18" charset="0"/>
              </a:rPr>
              <a:t>.</a:t>
            </a:r>
          </a:p>
          <a:p>
            <a:pPr lvl="1">
              <a:lnSpc>
                <a:spcPct val="100000"/>
              </a:lnSpc>
              <a:buClr>
                <a:schemeClr val="bg1">
                  <a:lumMod val="75000"/>
                </a:schemeClr>
              </a:buClr>
              <a:buSzPct val="100000"/>
              <a:buFont typeface="Courier New" panose="02070309020205020404" pitchFamily="49" charset="0"/>
              <a:buChar char="o"/>
            </a:pPr>
            <a:r>
              <a:rPr lang="en-US" sz="4800" dirty="0">
                <a:solidFill>
                  <a:schemeClr val="bg1"/>
                </a:solidFill>
                <a:latin typeface="Amasis MT Pro" panose="02040504050005020304" pitchFamily="18" charset="0"/>
              </a:rPr>
              <a:t>Helps to begin connecting </a:t>
            </a:r>
            <a:r>
              <a:rPr lang="en-US" sz="4800" dirty="0" err="1">
                <a:solidFill>
                  <a:schemeClr val="bg1"/>
                </a:solidFill>
                <a:latin typeface="Amasis MT Pro" panose="02040504050005020304" pitchFamily="18" charset="0"/>
              </a:rPr>
              <a:t>TribalCrit</a:t>
            </a:r>
            <a:r>
              <a:rPr lang="en-US" sz="4800" dirty="0">
                <a:solidFill>
                  <a:schemeClr val="bg1"/>
                </a:solidFill>
                <a:latin typeface="Amasis MT Pro" panose="02040504050005020304" pitchFamily="18" charset="0"/>
              </a:rPr>
              <a:t> to Indigenous environmental injustices.</a:t>
            </a:r>
          </a:p>
          <a:p>
            <a:pPr>
              <a:lnSpc>
                <a:spcPct val="100000"/>
              </a:lnSpc>
              <a:buClr>
                <a:schemeClr val="bg1">
                  <a:lumMod val="75000"/>
                </a:schemeClr>
              </a:buClr>
              <a:buSzPct val="100000"/>
              <a:buFont typeface="Courier New" panose="02070309020205020404" pitchFamily="49" charset="0"/>
              <a:buChar char="o"/>
            </a:pPr>
            <a:r>
              <a:rPr lang="en-US" sz="4800" dirty="0">
                <a:solidFill>
                  <a:schemeClr val="bg1"/>
                </a:solidFill>
                <a:latin typeface="Amasis MT Pro" panose="02040504050005020304" pitchFamily="18" charset="0"/>
              </a:rPr>
              <a:t>Limitations</a:t>
            </a:r>
          </a:p>
          <a:p>
            <a:pPr lvl="1">
              <a:lnSpc>
                <a:spcPct val="100000"/>
              </a:lnSpc>
              <a:buClr>
                <a:schemeClr val="bg1">
                  <a:lumMod val="75000"/>
                </a:schemeClr>
              </a:buClr>
              <a:buSzPct val="100000"/>
              <a:buFont typeface="Courier New" panose="02070309020205020404" pitchFamily="49" charset="0"/>
              <a:buChar char="o"/>
            </a:pPr>
            <a:r>
              <a:rPr lang="en-US" sz="4800" dirty="0">
                <a:solidFill>
                  <a:schemeClr val="bg1"/>
                </a:solidFill>
                <a:latin typeface="Amasis MT Pro" panose="02040504050005020304" pitchFamily="18" charset="0"/>
              </a:rPr>
              <a:t>My positionality as a researcher.</a:t>
            </a:r>
          </a:p>
          <a:p>
            <a:pPr lvl="1">
              <a:lnSpc>
                <a:spcPct val="100000"/>
              </a:lnSpc>
              <a:buClr>
                <a:schemeClr val="bg1">
                  <a:lumMod val="75000"/>
                </a:schemeClr>
              </a:buClr>
              <a:buSzPct val="100000"/>
              <a:buFont typeface="Courier New" panose="02070309020205020404" pitchFamily="49" charset="0"/>
              <a:buChar char="o"/>
            </a:pPr>
            <a:r>
              <a:rPr lang="en-US" sz="4800" dirty="0">
                <a:solidFill>
                  <a:schemeClr val="bg1"/>
                </a:solidFill>
                <a:latin typeface="Amasis MT Pro" panose="02040504050005020304" pitchFamily="18" charset="0"/>
              </a:rPr>
              <a:t>Sample size.</a:t>
            </a:r>
          </a:p>
        </p:txBody>
      </p:sp>
    </p:spTree>
    <p:extLst>
      <p:ext uri="{BB962C8B-B14F-4D97-AF65-F5344CB8AC3E}">
        <p14:creationId xmlns:p14="http://schemas.microsoft.com/office/powerpoint/2010/main" val="4166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5C2C-806A-7A85-4C78-968BFFE05D0F}"/>
              </a:ext>
            </a:extLst>
          </p:cNvPr>
          <p:cNvSpPr>
            <a:spLocks noGrp="1"/>
          </p:cNvSpPr>
          <p:nvPr>
            <p:ph type="title"/>
          </p:nvPr>
        </p:nvSpPr>
        <p:spPr/>
        <p:txBody>
          <a:bodyPr>
            <a:normAutofit/>
          </a:bodyPr>
          <a:lstStyle/>
          <a:p>
            <a:r>
              <a:rPr lang="en-US" sz="7200" dirty="0">
                <a:ln>
                  <a:solidFill>
                    <a:schemeClr val="tx1"/>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Plan for Dissemination</a:t>
            </a:r>
          </a:p>
        </p:txBody>
      </p:sp>
      <p:sp>
        <p:nvSpPr>
          <p:cNvPr id="3" name="Content Placeholder 2">
            <a:extLst>
              <a:ext uri="{FF2B5EF4-FFF2-40B4-BE49-F238E27FC236}">
                <a16:creationId xmlns:a16="http://schemas.microsoft.com/office/drawing/2014/main" id="{8184D2DD-B2ED-BB05-1C71-1A71EE66AF69}"/>
              </a:ext>
            </a:extLst>
          </p:cNvPr>
          <p:cNvSpPr>
            <a:spLocks noGrp="1"/>
          </p:cNvSpPr>
          <p:nvPr>
            <p:ph idx="1"/>
          </p:nvPr>
        </p:nvSpPr>
        <p:spPr>
          <a:xfrm>
            <a:off x="1257300" y="2247900"/>
            <a:ext cx="15773400" cy="7491412"/>
          </a:xfrm>
          <a:solidFill>
            <a:schemeClr val="tx1">
              <a:alpha val="76000"/>
            </a:schemeClr>
          </a:solidFill>
        </p:spPr>
        <p:txBody>
          <a:bodyPr anchor="ctr" anchorCtr="0">
            <a:noAutofit/>
          </a:bodyPr>
          <a:lstStyle/>
          <a:p>
            <a:pPr>
              <a:lnSpc>
                <a:spcPct val="100000"/>
              </a:lnSpc>
              <a:buClr>
                <a:schemeClr val="bg1">
                  <a:lumMod val="75000"/>
                </a:schemeClr>
              </a:buClr>
              <a:buSzPct val="100000"/>
              <a:buFont typeface="Courier New" panose="02070309020205020404" pitchFamily="49" charset="0"/>
              <a:buChar char="o"/>
            </a:pPr>
            <a:r>
              <a:rPr lang="en-US" sz="7200" dirty="0">
                <a:solidFill>
                  <a:schemeClr val="bg1"/>
                </a:solidFill>
                <a:latin typeface="Amasis MT Pro" panose="02040504050005020304" pitchFamily="18" charset="0"/>
              </a:rPr>
              <a:t>Eastern Navajo Nation Council</a:t>
            </a:r>
          </a:p>
          <a:p>
            <a:pPr>
              <a:lnSpc>
                <a:spcPct val="100000"/>
              </a:lnSpc>
              <a:buClr>
                <a:schemeClr val="bg1">
                  <a:lumMod val="75000"/>
                </a:schemeClr>
              </a:buClr>
              <a:buSzPct val="100000"/>
              <a:buFont typeface="Courier New" panose="02070309020205020404" pitchFamily="49" charset="0"/>
              <a:buChar char="o"/>
            </a:pPr>
            <a:r>
              <a:rPr lang="en-US" sz="7200" dirty="0" err="1">
                <a:solidFill>
                  <a:schemeClr val="bg1"/>
                </a:solidFill>
                <a:latin typeface="Amasis MT Pro" panose="02040504050005020304" pitchFamily="18" charset="0"/>
              </a:rPr>
              <a:t>Crownpoint</a:t>
            </a:r>
            <a:r>
              <a:rPr lang="en-US" sz="7200" dirty="0">
                <a:solidFill>
                  <a:schemeClr val="bg1"/>
                </a:solidFill>
                <a:latin typeface="Amasis MT Pro" panose="02040504050005020304" pitchFamily="18" charset="0"/>
              </a:rPr>
              <a:t> Chapter</a:t>
            </a:r>
          </a:p>
          <a:p>
            <a:pPr>
              <a:lnSpc>
                <a:spcPct val="100000"/>
              </a:lnSpc>
              <a:buClr>
                <a:schemeClr val="bg1">
                  <a:lumMod val="75000"/>
                </a:schemeClr>
              </a:buClr>
              <a:buSzPct val="100000"/>
              <a:buFont typeface="Courier New" panose="02070309020205020404" pitchFamily="49" charset="0"/>
              <a:buChar char="o"/>
            </a:pPr>
            <a:r>
              <a:rPr lang="en-US" sz="7200" dirty="0">
                <a:solidFill>
                  <a:schemeClr val="bg1"/>
                </a:solidFill>
                <a:latin typeface="Amasis MT Pro" panose="02040504050005020304" pitchFamily="18" charset="0"/>
              </a:rPr>
              <a:t>Resources &amp; Development Committee</a:t>
            </a:r>
          </a:p>
          <a:p>
            <a:pPr>
              <a:lnSpc>
                <a:spcPct val="100000"/>
              </a:lnSpc>
              <a:buClr>
                <a:schemeClr val="bg1">
                  <a:lumMod val="75000"/>
                </a:schemeClr>
              </a:buClr>
              <a:buSzPct val="100000"/>
              <a:buFont typeface="Courier New" panose="02070309020205020404" pitchFamily="49" charset="0"/>
              <a:buChar char="o"/>
            </a:pPr>
            <a:r>
              <a:rPr lang="en-US" sz="7200" dirty="0">
                <a:solidFill>
                  <a:schemeClr val="bg1"/>
                </a:solidFill>
                <a:latin typeface="Amasis MT Pro" panose="02040504050005020304" pitchFamily="18" charset="0"/>
              </a:rPr>
              <a:t>Open to dissemination to other entities!</a:t>
            </a:r>
          </a:p>
        </p:txBody>
      </p:sp>
    </p:spTree>
    <p:extLst>
      <p:ext uri="{BB962C8B-B14F-4D97-AF65-F5344CB8AC3E}">
        <p14:creationId xmlns:p14="http://schemas.microsoft.com/office/powerpoint/2010/main" val="7585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8580</TotalTime>
  <Words>402</Words>
  <Application>Microsoft Office PowerPoint</Application>
  <PresentationFormat>Custom</PresentationFormat>
  <Paragraphs>46</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Amasis MT Pro</vt:lpstr>
      <vt:lpstr>Calibri Light</vt:lpstr>
      <vt:lpstr>Segoe UI Black</vt:lpstr>
      <vt:lpstr>Courier New</vt:lpstr>
      <vt:lpstr>Office Theme</vt:lpstr>
      <vt:lpstr>PowerPoint Presentation</vt:lpstr>
      <vt:lpstr>Background</vt:lpstr>
      <vt:lpstr>PowerPoint Presentation</vt:lpstr>
      <vt:lpstr>First Tenet</vt:lpstr>
      <vt:lpstr>Second Tenet</vt:lpstr>
      <vt:lpstr>Third Tenet</vt:lpstr>
      <vt:lpstr>Quote</vt:lpstr>
      <vt:lpstr>Contributions and Limitations</vt:lpstr>
      <vt:lpstr>Plan for Dissemination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Barnett</dc:creator>
  <cp:lastModifiedBy>Exec NRO IRB</cp:lastModifiedBy>
  <cp:revision>53</cp:revision>
  <dcterms:created xsi:type="dcterms:W3CDTF">2006-08-16T00:00:00Z</dcterms:created>
  <dcterms:modified xsi:type="dcterms:W3CDTF">2023-04-20T20:57:31Z</dcterms:modified>
  <dc:identifier>DAFOOBHmeQM</dc:identifier>
</cp:coreProperties>
</file>